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4400" b="1">
                <a:solidFill>
                  <a:srgbClr val="1A1A1A"/>
                </a:solidFill>
                <a:latin typeface="Calibri"/>
              </a:rPr>
              <a:t>Product 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3832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6B6B6B"/>
                </a:solidFill>
                <a:latin typeface="Calibri"/>
              </a:rPr>
              <a:t>Replace with your product name. Q4 2026 to Q3 2027.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6B6B6B"/>
                </a:solidFill>
                <a:latin typeface="Calibri"/>
              </a:rPr>
              <a:t>A free product roadmap template for PowerPoint, from VoteFirst.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A1A1A"/>
                </a:solidFill>
                <a:latin typeface="Calibri"/>
              </a:rPr>
              <a:t>How to use this deck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6B6B"/>
                </a:solidFill>
                <a:latin typeface="Calibri"/>
              </a:rPr>
              <a:t>Delete this slide before you present. It is for whoever fills the deck in.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105156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Pick one of the next two slides and delete the other. Now, Next and Later suits a product that ships continuously. The quarter grid suits a company that plans in quarters and will ask you for dates anyway.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Give every item a sentence about the person who asked for it. A roadmap that lists features without the problem behind them is a wish list, and it is the reason roadmap decks get argued over.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Say what you are not doing. The no list saves more meetings than the yes list.</a:t>
            </a:r>
          </a:p>
          <a:p>
            <a:pPr algn="l">
              <a:spcAft>
                <a:spcPts val="14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Put a date on the deck and say where the live version lives. A deck is a photograph. Whatever you point at on the last slide is the thing that stays true.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A1A1A"/>
                </a:solidFill>
                <a:latin typeface="Calibri"/>
              </a:rPr>
              <a:t>Now, Next and Later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6B6B"/>
                </a:solidFill>
                <a:latin typeface="Calibri"/>
              </a:rPr>
              <a:t>Use this when you ship continuously and do not want to defend a date you cannot hold.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2103120"/>
          <a:ext cx="106984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66160"/>
                <a:gridCol w="3566160"/>
                <a:gridCol w="3566160"/>
              </a:tblGrid>
              <a:tr h="82296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Now, in build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Next, agreed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Later, still an option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Calibri"/>
                        </a:rPr>
                        <a:t>Search the board by request title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Calibri"/>
                        </a:rPr>
                        <a:t>Single sign on for the public board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Calibri"/>
                        </a:rPr>
                        <a:t>Dark theme for the public board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Customers scroll the whole list to check for a duplicate and file one anyway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Enterprise buyers ask in the first call and it stalls the deal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Asked for often and by nobody who would leave over 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41 votes, 6 comments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62 votes, 14 comments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19 votes, 2 comments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A1A1A"/>
                </a:solidFill>
                <a:latin typeface="Calibri"/>
              </a:rPr>
              <a:t>By quarter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6B6B"/>
                </a:solidFill>
                <a:latin typeface="Calibri"/>
              </a:rPr>
              <a:t>Use this when the business plans in quarters and will ask you for dates anyway.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2103120"/>
          <a:ext cx="1069848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2057400"/>
                <a:gridCol w="2057400"/>
                <a:gridCol w="2057400"/>
                <a:gridCol w="2057400"/>
              </a:tblGrid>
              <a:tr h="77724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Theme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Q4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Q1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Q2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Q3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A1A"/>
                          </a:solidFill>
                          <a:latin typeface="Calibri"/>
                        </a:rPr>
                        <a:t>Finding things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Search the board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Saved filters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A1A"/>
                          </a:solidFill>
                          <a:latin typeface="Calibri"/>
                        </a:rPr>
                        <a:t>Getting in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Single sign 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Directory sync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A1A1A"/>
                          </a:solidFill>
                          <a:latin typeface="Calibri"/>
                        </a:rPr>
                        <a:t>Getting data out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Voter export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Scheduled reports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/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A1A1A"/>
                </a:solidFill>
                <a:latin typeface="Calibri"/>
              </a:rPr>
              <a:t>One theme, in full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6B6B"/>
                </a:solidFill>
                <a:latin typeface="Calibri"/>
              </a:rPr>
              <a:t>Copy this slide once per theme. Delete the ones you do not need.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4937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Search the board by request title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Who asked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Forty one customers voted and six wrote about it. Four of them are on the largest plan.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What it changes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Customers scroll the whole list to check for a duplicate and file one anyway, so the same idea arrives three times with the votes split between the copies.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09360" y="2011680"/>
            <a:ext cx="4937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What done looks like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Typing three letters narrows the board, and the duplicate is the first thing a person sees before they write a new request.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Status and size</a:t>
            </a:r>
          </a:p>
          <a:p>
            <a:pPr algn="l">
              <a:spcAft>
                <a:spcPts val="1200"/>
              </a:spcAft>
            </a:pPr>
            <a:r>
              <a:rPr sz="1500" b="0">
                <a:solidFill>
                  <a:srgbClr val="1A1A1A"/>
                </a:solidFill>
                <a:latin typeface="Calibri"/>
              </a:rPr>
              <a:t>In build, about two weeks of work, targeted at release 2.5.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A1A1A"/>
                </a:solidFill>
                <a:latin typeface="Calibri"/>
              </a:rPr>
              <a:t>What we are not doing, and why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325880"/>
            <a:ext cx="106984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6B6B6B"/>
                </a:solidFill>
                <a:latin typeface="Calibri"/>
              </a:rPr>
              <a:t>The no list saves more meetings than the yes list.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210312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6126480"/>
              </a:tblGrid>
              <a:tr h="731520"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Asked for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00" b="1">
                          <a:solidFill>
                            <a:srgbClr val="1A1A1A"/>
                          </a:solidFill>
                          <a:latin typeface="Calibri"/>
                        </a:rPr>
                        <a:t>Why not this time</a:t>
                      </a:r>
                    </a:p>
                  </a:txBody>
                  <a:tcPr>
                    <a:solidFill>
                      <a:srgbClr val="F6F6F6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Calibri"/>
                        </a:rPr>
                        <a:t>A mobile app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The board is used on a phone and works there. An app adds a release cycle and two stores for something the browser already does.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Calibri"/>
                        </a:rPr>
                        <a:t>Custom fields on every request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Three customers asked and each wants a different field. We would be building a form builder, and that is a different product.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1A1A1A"/>
                          </a:solidFill>
                          <a:latin typeface="Calibri"/>
                        </a:rPr>
                        <a:t>Threaded comments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>
                          <a:solidFill>
                            <a:srgbClr val="6B6B6B"/>
                          </a:solidFill>
                          <a:latin typeface="Calibri"/>
                        </a:rPr>
                        <a:t>Comment threads on a feedback board turn into a forum nobody moderates. Revisit if the comment count per request keeps climbing.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A1A1A"/>
                </a:solidFill>
                <a:latin typeface="Calibri"/>
              </a:rPr>
              <a:t>Where the live version lives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103120"/>
            <a:ext cx="10515600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A1A1A"/>
                </a:solidFill>
                <a:latin typeface="Calibri"/>
              </a:rPr>
              <a:t>This deck is true on the day it was made. Point at the thing that stays true.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A1A1A"/>
                </a:solidFill>
                <a:latin typeface="Calibri"/>
              </a:rPr>
              <a:t>A public board where customers can see what was asked for, vote on it and watch the status change is the version that does not go stale between meetings.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A1A1A"/>
                </a:solidFill>
                <a:latin typeface="Calibri"/>
              </a:rPr>
              <a:t>Replace this line with your own link before you present.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0">
                <a:solidFill>
                  <a:srgbClr val="6B6B6B"/>
                </a:solidFill>
                <a:latin typeface="Calibri"/>
              </a:rPr>
              <a:t>Template published by VoteFirst at https://votefirst.app/en/tools/product-roadmap-template. Copy it, change it, use it commercially, no attribution needed.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